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mp4" ContentType="video/mp4"/>
  <Default Extension="rels" ContentType="application/vnd.openxmlformats-package.relationship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3"/>
    <p:sldId id="16140622" r:id="rId4"/>
    <p:sldId id="262" r:id="rId5"/>
    <p:sldId id="263" r:id="rId6"/>
    <p:sldId id="265" r:id="rId7"/>
    <p:sldId id="16140625" r:id="rId8"/>
    <p:sldId id="16140628" r:id="rId9"/>
    <p:sldId id="16140630" r:id="rId10"/>
    <p:sldId id="16140629" r:id="rId11"/>
    <p:sldId id="16140623" r:id="rId12"/>
    <p:sldId id="25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87" d="100"/>
          <a:sy n="87" d="100"/>
        </p:scale>
        <p:origin x="-422" y="53"/>
      </p:cViewPr>
      <p:guideLst>
        <p:guide orient="horz" pos="215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customXml" Target="../customXml/item3.xml"/><Relationship Id="rId2" Type="http://schemas.openxmlformats.org/officeDocument/2006/relationships/theme" Target="theme/theme1.xml"/><Relationship Id="rId19" Type="http://schemas.openxmlformats.org/officeDocument/2006/relationships/customXml" Target="../customXml/item2.xml"/><Relationship Id="rId18" Type="http://schemas.openxmlformats.org/officeDocument/2006/relationships/customXml" Target="../customXml/item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70" indent="-30607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29920" indent="-30607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99795" indent="-269875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60" indent="-234315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105" indent="-234315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9992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27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49999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79971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9108" y="1821635"/>
            <a:ext cx="9144000" cy="977778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GB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secure data hiding in images using steganography</a:t>
            </a:r>
            <a:endParaRPr lang="en-US" altLang="en-GB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/>
                <a:cs typeface="Arial" panose="020B0604020202020204"/>
              </a:rPr>
              <a:t>CAPSTONE PROJECT</a:t>
            </a:r>
            <a:endParaRPr 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/>
              <a:cs typeface="Arial" panose="020B0604020202020204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37064" y="4214890"/>
            <a:ext cx="7980183" cy="16300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Presented By</a:t>
            </a:r>
            <a:r>
              <a:rPr lang="en-IN" altLang="en-US" sz="20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IN" altLang="en-US" sz="20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IN" altLang="en-US" sz="20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GEERTHIVASH J.D.</a:t>
            </a:r>
            <a:endParaRPr lang="en-US" sz="2000" b="1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/>
                <a:cs typeface="Arial" panose="020B0604020202020204"/>
              </a:rPr>
              <a:t>Student Name </a:t>
            </a:r>
            <a:r>
              <a:rPr lang="en-IN" altLang="en-US" sz="2000" b="1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/>
                <a:cs typeface="Arial" panose="020B0604020202020204"/>
              </a:rPr>
              <a:t>			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anose="020B0604020202020204"/>
                <a:cs typeface="Arial" panose="020B0604020202020204"/>
              </a:rPr>
              <a:t>: </a:t>
            </a:r>
            <a:r>
              <a:rPr lang="en-IN" altLang="en-US" sz="2000" b="1" dirty="0">
                <a:solidFill>
                  <a:schemeClr val="accent1">
                    <a:lumMod val="75000"/>
                  </a:schemeClr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lang="en-IN" altLang="en-US" sz="2000" b="1" dirty="0">
                <a:solidFill>
                  <a:schemeClr val="bg1">
                    <a:lumMod val="95000"/>
                  </a:schemeClr>
                </a:solidFill>
                <a:latin typeface="Arial" panose="020B0604020202020204"/>
                <a:cs typeface="Arial" panose="020B0604020202020204"/>
              </a:rPr>
              <a:t>GEERTHIVASH J.D.</a:t>
            </a:r>
            <a:endParaRPr lang="en-US" sz="2000" b="1" dirty="0">
              <a:solidFill>
                <a:schemeClr val="bg1">
                  <a:lumMod val="95000"/>
                </a:schemeClr>
              </a:solidFill>
              <a:latin typeface="Arial" panose="020B0604020202020204"/>
              <a:cs typeface="Arial" panose="020B0604020202020204"/>
            </a:endParaRP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/>
                <a:cs typeface="Arial" panose="020B0604020202020204"/>
              </a:rPr>
              <a:t>College 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anose="020B0604020202020204"/>
                <a:cs typeface="Arial" panose="020B0604020202020204"/>
              </a:rPr>
              <a:t>Name &amp; Department </a:t>
            </a:r>
            <a:r>
              <a:rPr lang="en-IN" altLang="en-US" sz="2000" b="1" dirty="0">
                <a:solidFill>
                  <a:schemeClr val="accent1">
                    <a:lumMod val="75000"/>
                  </a:schemeClr>
                </a:solidFill>
                <a:latin typeface="Arial" panose="020B0604020202020204"/>
                <a:cs typeface="Arial" panose="020B0604020202020204"/>
              </a:rPr>
              <a:t>	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anose="020B0604020202020204"/>
                <a:cs typeface="Arial" panose="020B0604020202020204"/>
              </a:rPr>
              <a:t>: </a:t>
            </a:r>
            <a:r>
              <a:rPr lang="en-IN" altLang="en-US" sz="2000" b="1" dirty="0">
                <a:solidFill>
                  <a:schemeClr val="accent1">
                    <a:lumMod val="75000"/>
                  </a:schemeClr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lang="en-IN" altLang="en-US" sz="2000" b="1" dirty="0">
                <a:solidFill>
                  <a:schemeClr val="bg1">
                    <a:lumMod val="95000"/>
                  </a:schemeClr>
                </a:solidFill>
                <a:latin typeface="Arial" panose="020B0604020202020204"/>
                <a:cs typeface="Arial" panose="020B0604020202020204"/>
              </a:rPr>
              <a:t>SAVEETHA ENGINEERING 					   COLLEGE - ECE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 panose="020B0604020202020204"/>
              <a:cs typeface="Arial" panose="020B0604020202020204"/>
            </a:endParaRPr>
          </a:p>
          <a:p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/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solidFill>
                  <a:schemeClr val="accent1"/>
                </a:solidFill>
                <a:latin typeface="Arial" panose="020B0604020202020204"/>
                <a:cs typeface="Arial" panose="020B0604020202020204"/>
              </a:rPr>
              <a:t>Future </a:t>
            </a:r>
            <a:r>
              <a:rPr lang="en-US" sz="4400" b="1" dirty="0" smtClean="0">
                <a:solidFill>
                  <a:schemeClr val="accent1"/>
                </a:solidFill>
                <a:latin typeface="Arial" panose="020B0604020202020204"/>
                <a:cs typeface="Arial" panose="020B0604020202020204"/>
              </a:rPr>
              <a:t>scope(optional)</a:t>
            </a:r>
            <a:endParaRPr lang="en-US" sz="4400" b="1" dirty="0">
              <a:solidFill>
                <a:schemeClr val="accent1"/>
              </a:solidFill>
              <a:latin typeface="Arial" panose="020B0604020202020204"/>
              <a:cs typeface="Arial" panose="020B0604020202020204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2486025" y="1997075"/>
            <a:ext cx="7220585" cy="3046095"/>
          </a:xfrm>
          <a:prstGeom prst="rect">
            <a:avLst/>
          </a:prstGeom>
        </p:spPr>
        <p:txBody>
          <a:bodyPr wrap="square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sz="1600" b="1"/>
              <a:t>Video &amp; Audio Steganography</a:t>
            </a:r>
            <a:r>
              <a:rPr sz="1600"/>
              <a:t> – Expanding beyond images to embed hidden data in videos and audio files.</a:t>
            </a:r>
            <a:endParaRPr sz="1600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endParaRPr sz="1600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en-GB" sz="1600" b="1"/>
              <a:t>Multi-Platform Support</a:t>
            </a:r>
            <a:r>
              <a:rPr lang="en-US" altLang="en-GB" sz="1600"/>
              <a:t> – Expanding compatibility across Windows, Linux, macOS, Android, and iOS</a:t>
            </a:r>
            <a:endParaRPr lang="en-US" altLang="en-GB" sz="1600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endParaRPr lang="en-US" altLang="en-GB" sz="1600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en-GB" sz="1600" b="1"/>
              <a:t>Mobile &amp; Web Integration</a:t>
            </a:r>
            <a:r>
              <a:rPr lang="en-US" altLang="en-GB" sz="1600"/>
              <a:t> – Developing a user-friendly mobile app and web version for easy accessibility.</a:t>
            </a:r>
            <a:endParaRPr lang="en-US" altLang="en-GB" sz="1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en-US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9573" y="558468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lang="en-US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18938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 panose="020B0604020202020204"/>
                <a:ea typeface="+mn-lt"/>
                <a:cs typeface="Arial" panose="020B0604020202020204"/>
              </a:rPr>
              <a:t>  </a:t>
            </a:r>
            <a:endParaRPr lang="en-US" dirty="0">
              <a:latin typeface="Arial" panose="020B0604020202020204"/>
              <a:cs typeface="Arial" panose="020B0604020202020204"/>
            </a:endParaRPr>
          </a:p>
          <a:p>
            <a:pPr marL="305435" indent="-305435"/>
            <a:r>
              <a:rPr lang="en-US" sz="2000" b="1" dirty="0">
                <a:latin typeface="Arial" panose="020B0604020202020204"/>
                <a:ea typeface="+mn-lt"/>
                <a:cs typeface="Arial" panose="020B0604020202020204"/>
              </a:rPr>
              <a:t>Problem Statement </a:t>
            </a:r>
            <a:endParaRPr lang="en-US" sz="2000" b="1" dirty="0">
              <a:latin typeface="Arial" panose="020B0604020202020204"/>
              <a:ea typeface="+mn-lt"/>
              <a:cs typeface="Arial" panose="020B0604020202020204"/>
            </a:endParaRPr>
          </a:p>
          <a:p>
            <a:pPr marL="305435" indent="-305435"/>
            <a:r>
              <a:rPr lang="en-US" sz="2000" b="1" dirty="0">
                <a:latin typeface="Arial" panose="020B0604020202020204"/>
                <a:ea typeface="+mn-lt"/>
                <a:cs typeface="Arial" panose="020B0604020202020204"/>
              </a:rPr>
              <a:t>Technology used</a:t>
            </a:r>
            <a:endParaRPr lang="en-US" dirty="0">
              <a:latin typeface="Arial" panose="020B0604020202020204"/>
              <a:cs typeface="Arial" panose="020B0604020202020204"/>
            </a:endParaRPr>
          </a:p>
          <a:p>
            <a:pPr marL="305435" indent="-305435"/>
            <a:r>
              <a:rPr lang="en-US" sz="2000" b="1" dirty="0">
                <a:latin typeface="Arial" panose="020B0604020202020204"/>
                <a:ea typeface="+mn-lt"/>
                <a:cs typeface="+mn-lt"/>
              </a:rPr>
              <a:t>Wow factor </a:t>
            </a:r>
            <a:endParaRPr lang="en-US" sz="2000" dirty="0">
              <a:latin typeface="Arial" panose="020B0604020202020204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 panose="020B0604020202020204"/>
                <a:ea typeface="+mn-lt"/>
                <a:cs typeface="+mn-lt"/>
              </a:rPr>
              <a:t>End users</a:t>
            </a:r>
            <a:endParaRPr lang="en-US" sz="2000" b="1" dirty="0">
              <a:latin typeface="Arial" panose="020B0604020202020204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 panose="020B0604020202020204"/>
                <a:ea typeface="+mn-lt"/>
                <a:cs typeface="+mn-lt"/>
              </a:rPr>
              <a:t>Result</a:t>
            </a:r>
            <a:endParaRPr lang="en-US" sz="2000" b="1" dirty="0">
              <a:latin typeface="Arial" panose="020B0604020202020204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 panose="020B0604020202020204"/>
                <a:ea typeface="+mn-lt"/>
                <a:cs typeface="+mn-lt"/>
              </a:rPr>
              <a:t>Conclusion</a:t>
            </a:r>
            <a:endParaRPr lang="en-US" sz="2000" b="1" dirty="0">
              <a:latin typeface="Arial" panose="020B0604020202020204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 panose="020B0604020202020204"/>
                <a:ea typeface="+mn-lt"/>
                <a:cs typeface="+mn-lt"/>
              </a:rPr>
              <a:t>Git-hub Link</a:t>
            </a:r>
            <a:endParaRPr lang="en-US" sz="2000" b="1" dirty="0">
              <a:latin typeface="Arial" panose="020B0604020202020204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 panose="020B0604020202020204"/>
                <a:ea typeface="+mn-lt"/>
                <a:cs typeface="+mn-lt"/>
              </a:rPr>
              <a:t>Future scope</a:t>
            </a:r>
            <a:endParaRPr lang="en-US" sz="2000" b="1" dirty="0">
              <a:latin typeface="Arial" panose="020B0604020202020204"/>
              <a:ea typeface="+mn-lt"/>
              <a:cs typeface="+mn-lt"/>
            </a:endParaRPr>
          </a:p>
          <a:p>
            <a:pPr marL="0" indent="0">
              <a:buNone/>
            </a:pPr>
            <a:endParaRPr lang="en-US" sz="2000" b="1" dirty="0">
              <a:latin typeface="Arial" panose="020B0604020202020204"/>
              <a:ea typeface="+mn-lt"/>
              <a:cs typeface="+mn-lt"/>
            </a:endParaRPr>
          </a:p>
          <a:p>
            <a:pPr marL="305435" indent="-305435"/>
            <a:endParaRPr lang="en-US" sz="2000" b="1" dirty="0">
              <a:latin typeface="Arial" panose="020B0604020202020204"/>
              <a:ea typeface="+mn-lt"/>
              <a:cs typeface="+mn-lt"/>
            </a:endParaRPr>
          </a:p>
          <a:p>
            <a:pPr marL="305435" indent="-305435"/>
            <a:endParaRPr lang="en-US" dirty="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/>
          </a:p>
        </p:txBody>
      </p:sp>
      <p:sp>
        <p:nvSpPr>
          <p:cNvPr id="3" name="Text Box 2"/>
          <p:cNvSpPr txBox="1"/>
          <p:nvPr/>
        </p:nvSpPr>
        <p:spPr>
          <a:xfrm>
            <a:off x="452120" y="1481455"/>
            <a:ext cx="8273415" cy="43205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en-GB" b="1"/>
              <a:t>In an era of cyber threats, </a:t>
            </a:r>
            <a:r>
              <a:rPr lang="en-US" altLang="en-GB" b="1"/>
              <a:t>secure communication is essential for military, intelligence, and confidential operations to prevent data breaches and unauthorized access.</a:t>
            </a:r>
            <a:endParaRPr lang="en-US" altLang="en-GB" b="1"/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en-GB" b="1"/>
              <a:t>  </a:t>
            </a:r>
            <a:endParaRPr lang="en-US" altLang="en-GB" b="1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en-GB" b="1"/>
              <a:t>Sensitive data transmission is at risk due to increasing cyber threats, espionage, and surveillance.  </a:t>
            </a:r>
            <a:endParaRPr lang="en-US" altLang="en-GB" b="1"/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endParaRPr lang="en-US" altLang="en-GB" b="1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en-GB" b="1"/>
              <a:t>Traditional encryption can be easily detected, making confidential communication a target for interception.  </a:t>
            </a:r>
            <a:endParaRPr lang="en-US" altLang="en-GB" b="1"/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endParaRPr lang="en-US" altLang="en-GB" b="1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en-GB" b="1"/>
              <a:t>Stealthy data embedding techniques are needed to safeguard sensitive communications from adversaries and cybercriminals.</a:t>
            </a:r>
            <a:endParaRPr lang="en-US" altLang="en-GB" b="1"/>
          </a:p>
        </p:txBody>
      </p:sp>
      <p:pic>
        <p:nvPicPr>
          <p:cNvPr id="2" name="Picture 1" descr="steal-data-desig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4055" y="1647190"/>
            <a:ext cx="3696970" cy="36969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  used</a:t>
            </a:r>
            <a:endParaRPr lang="en-US" sz="4400" dirty="0"/>
          </a:p>
        </p:txBody>
      </p:sp>
      <p:pic>
        <p:nvPicPr>
          <p:cNvPr id="3" name="Content Placeholder 2" descr="upscalemedia-transformed"/>
          <p:cNvPicPr>
            <a:picLocks noChangeAspect="1"/>
          </p:cNvPicPr>
          <p:nvPr>
            <p:ph idx="1"/>
          </p:nvPr>
        </p:nvPicPr>
        <p:blipFill>
          <a:blip r:embed="rId1"/>
          <a:srcRect t="18105" b="10988"/>
          <a:stretch>
            <a:fillRect/>
          </a:stretch>
        </p:blipFill>
        <p:spPr>
          <a:xfrm>
            <a:off x="635" y="1309370"/>
            <a:ext cx="12191365" cy="554863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81191" y="771730"/>
            <a:ext cx="11029616" cy="530296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Arial" panose="020B0604020202020204"/>
                <a:ea typeface="+mj-lt"/>
                <a:cs typeface="Arial" panose="020B0604020202020204"/>
              </a:rPr>
              <a:t>Wow factors</a:t>
            </a:r>
            <a:endParaRPr lang="en-US" sz="3200" dirty="0">
              <a:solidFill>
                <a:schemeClr val="accent1"/>
              </a:solidFill>
              <a:latin typeface="Calibri Light" panose="020F0302020204030204"/>
              <a:cs typeface="Calibri Light" panose="020F0302020204030204"/>
            </a:endParaRPr>
          </a:p>
        </p:txBody>
      </p:sp>
      <p:graphicFrame>
        <p:nvGraphicFramePr>
          <p:cNvPr id="3" name="Content Placeholder 2"/>
          <p:cNvGraphicFramePr/>
          <p:nvPr>
            <p:ph idx="1"/>
            <p:custDataLst>
              <p:tags r:id="rId1"/>
            </p:custDataLst>
          </p:nvPr>
        </p:nvGraphicFramePr>
        <p:xfrm>
          <a:off x="463550" y="1236980"/>
          <a:ext cx="11376025" cy="5511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74365"/>
                <a:gridCol w="4773930"/>
                <a:gridCol w="3427730"/>
              </a:tblGrid>
              <a:tr h="490220"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/>
                        <a:t>         FEATURES</a:t>
                      </a:r>
                      <a:endParaRPr lang="en-IN" altLang="en-GB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/>
                        <a:t>            OUR PROJECT</a:t>
                      </a:r>
                      <a:endParaRPr lang="en-IN" altLang="en-GB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/>
                        <a:t> TRADITIONAL/OTHER PROJECTS</a:t>
                      </a:r>
                      <a:endParaRPr lang="en-IN" altLang="en-GB"/>
                    </a:p>
                  </a:txBody>
                  <a:tcPr>
                    <a:solidFill>
                      <a:schemeClr val="accent2"/>
                    </a:solidFill>
                  </a:tcPr>
                </a:tc>
              </a:tr>
              <a:tr h="8610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 b="1"/>
                        <a:t>Encryption Strength</a:t>
                      </a:r>
                      <a:endParaRPr lang="en-IN" altLang="en-GB" b="1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altLang="en-GB" b="1"/>
                        <a:t>ChaCha20 - Faster and secure than AES </a:t>
                      </a:r>
                      <a:endParaRPr lang="en-IN" altLang="en-GB" b="1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altLang="en-GB" b="1"/>
                        <a:t>Basic XOR or AES encryptions</a:t>
                      </a:r>
                      <a:endParaRPr lang="en-IN" altLang="en-GB" b="1"/>
                    </a:p>
                  </a:txBody>
                  <a:tcPr/>
                </a:tc>
              </a:tr>
              <a:tr h="9144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 b="1"/>
                        <a:t>Stealth and Detectability</a:t>
                      </a:r>
                      <a:endParaRPr lang="en-IN" altLang="en-GB" b="1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altLang="en-GB" b="1"/>
                        <a:t>Hard to detect - Steganalysis resistant</a:t>
                      </a:r>
                      <a:endParaRPr lang="en-IN" altLang="en-GB" b="1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altLang="en-GB" b="1"/>
                        <a:t>Easily detectable using Forensic tools</a:t>
                      </a:r>
                      <a:endParaRPr lang="en-IN" altLang="en-GB" b="1"/>
                    </a:p>
                  </a:txBody>
                  <a:tcPr/>
                </a:tc>
              </a:tr>
              <a:tr h="9144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 b="1"/>
                        <a:t>Progress tracking</a:t>
                      </a:r>
                      <a:endParaRPr lang="en-IN" altLang="en-GB" b="1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altLang="en-GB" b="1"/>
                        <a:t>Live encryption and decryption progress - TQDM </a:t>
                      </a:r>
                      <a:endParaRPr lang="en-IN" altLang="en-GB" b="1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altLang="en-GB" b="1"/>
                        <a:t>No real time feedback</a:t>
                      </a:r>
                      <a:endParaRPr lang="en-IN" altLang="en-GB" b="1"/>
                    </a:p>
                  </a:txBody>
                  <a:tcPr/>
                </a:tc>
              </a:tr>
              <a:tr h="502920"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 b="1"/>
                        <a:t>User interface</a:t>
                      </a:r>
                      <a:endParaRPr lang="en-IN" altLang="en-GB" b="1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altLang="en-GB" b="1"/>
                        <a:t>Color-coded CLI for easy interaction</a:t>
                      </a:r>
                      <a:endParaRPr lang="en-IN" altLang="en-GB" b="1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altLang="en-GB" b="1"/>
                        <a:t>Plain text commands</a:t>
                      </a:r>
                      <a:endParaRPr lang="en-IN" altLang="en-GB" b="1"/>
                    </a:p>
                  </a:txBody>
                  <a:tcPr/>
                </a:tc>
              </a:tr>
              <a:tr h="9144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 b="1"/>
                        <a:t>File Support</a:t>
                      </a:r>
                      <a:endParaRPr lang="en-IN" altLang="en-GB" b="1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altLang="en-GB" b="1"/>
                        <a:t>PNG,JPG,JPEG,BMB,TIFF - No quality loss</a:t>
                      </a:r>
                      <a:endParaRPr lang="en-IN" altLang="en-GB" b="1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altLang="en-GB" b="1"/>
                        <a:t>Lossy formats cause distortion</a:t>
                      </a:r>
                      <a:endParaRPr lang="en-IN" altLang="en-GB" b="1"/>
                    </a:p>
                  </a:txBody>
                  <a:tcPr/>
                </a:tc>
              </a:tr>
              <a:tr h="9144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 b="1"/>
                        <a:t>Large File Handling</a:t>
                      </a:r>
                      <a:endParaRPr lang="en-IN" altLang="en-GB" b="1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altLang="en-GB" b="1"/>
                        <a:t>Supports embedding large data efficiently</a:t>
                      </a:r>
                      <a:endParaRPr lang="en-IN" altLang="en-GB" b="1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altLang="en-GB" b="1"/>
                        <a:t>Limited data capacity</a:t>
                      </a:r>
                      <a:endParaRPr lang="en-IN" altLang="en-GB" b="1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End users</a:t>
            </a:r>
            <a:endParaRPr lang="en-IN" dirty="0">
              <a:solidFill>
                <a:schemeClr val="accent1"/>
              </a:solidFill>
            </a:endParaRPr>
          </a:p>
        </p:txBody>
      </p:sp>
      <p:pic>
        <p:nvPicPr>
          <p:cNvPr id="17" name="Picture 16" descr="upscalemedia-transform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67000" y="209550"/>
            <a:ext cx="6858000" cy="6858000"/>
          </a:xfrm>
          <a:prstGeom prst="rect">
            <a:avLst/>
          </a:prstGeom>
        </p:spPr>
      </p:pic>
      <p:sp>
        <p:nvSpPr>
          <p:cNvPr id="18" name="Text Box 17"/>
          <p:cNvSpPr txBox="1"/>
          <p:nvPr/>
        </p:nvSpPr>
        <p:spPr>
          <a:xfrm>
            <a:off x="5566410" y="3315970"/>
            <a:ext cx="11245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GB" b="1"/>
              <a:t>  OUR PROJECT</a:t>
            </a:r>
            <a:endParaRPr lang="en-IN" altLang="en-GB" b="1"/>
          </a:p>
        </p:txBody>
      </p:sp>
      <p:sp>
        <p:nvSpPr>
          <p:cNvPr id="19" name="Text Box 18"/>
          <p:cNvSpPr txBox="1"/>
          <p:nvPr/>
        </p:nvSpPr>
        <p:spPr>
          <a:xfrm>
            <a:off x="5390515" y="2030730"/>
            <a:ext cx="15011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GB" b="1">
                <a:solidFill>
                  <a:schemeClr val="bg1"/>
                </a:solidFill>
              </a:rPr>
              <a:t>JOURNALISTS</a:t>
            </a:r>
            <a:endParaRPr lang="en-IN" altLang="en-GB" b="1">
              <a:solidFill>
                <a:schemeClr val="bg1"/>
              </a:solidFill>
            </a:endParaRPr>
          </a:p>
        </p:txBody>
      </p:sp>
      <p:sp>
        <p:nvSpPr>
          <p:cNvPr id="20" name="Text Box 19"/>
          <p:cNvSpPr txBox="1"/>
          <p:nvPr/>
        </p:nvSpPr>
        <p:spPr>
          <a:xfrm rot="3660000">
            <a:off x="6775450" y="2903855"/>
            <a:ext cx="1371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GB" b="1">
                <a:solidFill>
                  <a:schemeClr val="bg1"/>
                </a:solidFill>
              </a:rPr>
              <a:t>ACTIVISTS</a:t>
            </a:r>
            <a:endParaRPr lang="en-IN" altLang="en-GB" b="1">
              <a:solidFill>
                <a:schemeClr val="bg1"/>
              </a:solidFill>
            </a:endParaRPr>
          </a:p>
        </p:txBody>
      </p:sp>
      <p:sp>
        <p:nvSpPr>
          <p:cNvPr id="21" name="Text Box 20"/>
          <p:cNvSpPr txBox="1"/>
          <p:nvPr/>
        </p:nvSpPr>
        <p:spPr>
          <a:xfrm rot="1920000">
            <a:off x="6821170" y="2259330"/>
            <a:ext cx="754380" cy="36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p>
            <a:r>
              <a:rPr lang="en-IN" altLang="en-GB" b="1">
                <a:solidFill>
                  <a:schemeClr val="bg1"/>
                </a:solidFill>
              </a:rPr>
              <a:t>&amp;</a:t>
            </a:r>
            <a:endParaRPr lang="en-IN" altLang="en-GB" b="1">
              <a:solidFill>
                <a:schemeClr val="bg1"/>
              </a:solidFill>
            </a:endParaRPr>
          </a:p>
        </p:txBody>
      </p:sp>
      <p:sp>
        <p:nvSpPr>
          <p:cNvPr id="22" name="Text Box 21"/>
          <p:cNvSpPr txBox="1"/>
          <p:nvPr/>
        </p:nvSpPr>
        <p:spPr>
          <a:xfrm rot="17940000">
            <a:off x="6660515" y="3375660"/>
            <a:ext cx="24498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GB" b="1">
                <a:solidFill>
                  <a:schemeClr val="bg1"/>
                </a:solidFill>
              </a:rPr>
              <a:t>MILITARY</a:t>
            </a:r>
            <a:endParaRPr lang="en-IN" altLang="en-GB" b="1">
              <a:solidFill>
                <a:schemeClr val="bg1"/>
              </a:solidFill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4813935" y="4526915"/>
            <a:ext cx="26530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GB" b="1">
                <a:solidFill>
                  <a:schemeClr val="bg1"/>
                </a:solidFill>
              </a:rPr>
              <a:t>    GOVERNMENT &amp; </a:t>
            </a:r>
            <a:endParaRPr lang="en-IN" altLang="en-GB" b="1">
              <a:solidFill>
                <a:schemeClr val="bg1"/>
              </a:solidFill>
            </a:endParaRPr>
          </a:p>
          <a:p>
            <a:r>
              <a:rPr lang="en-IN" altLang="en-GB" b="1">
                <a:solidFill>
                  <a:schemeClr val="bg1"/>
                </a:solidFill>
              </a:rPr>
              <a:t>INTELLIGENCE AGENCIES</a:t>
            </a:r>
            <a:endParaRPr lang="en-IN" altLang="en-GB" b="1">
              <a:solidFill>
                <a:schemeClr val="bg1"/>
              </a:solidFill>
            </a:endParaRPr>
          </a:p>
        </p:txBody>
      </p:sp>
      <p:sp>
        <p:nvSpPr>
          <p:cNvPr id="25" name="Text Box 24"/>
          <p:cNvSpPr txBox="1"/>
          <p:nvPr/>
        </p:nvSpPr>
        <p:spPr>
          <a:xfrm rot="15540000">
            <a:off x="3602990" y="3244850"/>
            <a:ext cx="18923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GB" b="1">
                <a:solidFill>
                  <a:schemeClr val="bg1"/>
                </a:solidFill>
              </a:rPr>
              <a:t>RESEARCH</a:t>
            </a:r>
            <a:endParaRPr lang="en-IN" altLang="en-GB" b="1">
              <a:solidFill>
                <a:schemeClr val="bg1"/>
              </a:solidFill>
            </a:endParaRPr>
          </a:p>
        </p:txBody>
      </p:sp>
      <p:sp>
        <p:nvSpPr>
          <p:cNvPr id="27" name="Text Box 26"/>
          <p:cNvSpPr txBox="1"/>
          <p:nvPr/>
        </p:nvSpPr>
        <p:spPr>
          <a:xfrm rot="12840000">
            <a:off x="4825365" y="1618615"/>
            <a:ext cx="487680" cy="1650365"/>
          </a:xfrm>
          <a:prstGeom prst="rect">
            <a:avLst/>
          </a:prstGeom>
          <a:noFill/>
        </p:spPr>
        <p:txBody>
          <a:bodyPr vert="eaVert" wrap="square" rtlCol="0">
            <a:noAutofit/>
          </a:bodyPr>
          <a:p>
            <a:r>
              <a:rPr lang="en-IN" altLang="en-GB" b="1">
                <a:solidFill>
                  <a:schemeClr val="bg1"/>
                </a:solidFill>
              </a:rPr>
              <a:t>ANALYSTS</a:t>
            </a:r>
            <a:endParaRPr lang="en-IN" altLang="en-GB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Results</a:t>
            </a:r>
            <a:endParaRPr lang="en-IN" dirty="0">
              <a:solidFill>
                <a:schemeClr val="accent1"/>
              </a:solidFill>
            </a:endParaRPr>
          </a:p>
        </p:txBody>
      </p:sp>
      <p:pic>
        <p:nvPicPr>
          <p:cNvPr id="3" name="20250216_174546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950189" y="1302026"/>
            <a:ext cx="8308132" cy="46733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6555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7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Conclusion</a:t>
            </a:r>
            <a:endParaRPr lang="en-IN" dirty="0">
              <a:solidFill>
                <a:schemeClr val="accent1"/>
              </a:solidFill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459230" y="1447800"/>
            <a:ext cx="8176895" cy="4028440"/>
          </a:xfrm>
          <a:prstGeom prst="rect">
            <a:avLst/>
          </a:prstGeom>
        </p:spPr>
        <p:txBody>
          <a:bodyPr wrap="square">
            <a:spAutoFit/>
          </a:bodyPr>
          <a:p>
            <a:pPr marL="285750" indent="-285750">
              <a:lnSpc>
                <a:spcPct val="160000"/>
              </a:lnSpc>
              <a:buFont typeface="Wingdings" panose="05000000000000000000" charset="0"/>
              <a:buChar char="Ø"/>
            </a:pPr>
            <a:r>
              <a:rPr lang="en-IN" sz="1600" b="1"/>
              <a:t>Our project</a:t>
            </a:r>
            <a:r>
              <a:rPr sz="1600" b="1"/>
              <a:t> is not just another steganography tool—it’s a powerful and secure way to hide sensitive information without leaving a trace. </a:t>
            </a:r>
            <a:endParaRPr sz="1600" b="1"/>
          </a:p>
          <a:p>
            <a:pPr marL="285750" indent="-285750">
              <a:lnSpc>
                <a:spcPct val="160000"/>
              </a:lnSpc>
              <a:buFont typeface="Wingdings" panose="05000000000000000000" charset="0"/>
              <a:buChar char="Ø"/>
            </a:pPr>
            <a:endParaRPr sz="1600" b="1"/>
          </a:p>
          <a:p>
            <a:pPr marL="285750" indent="-285750">
              <a:lnSpc>
                <a:spcPct val="160000"/>
              </a:lnSpc>
              <a:buFont typeface="Wingdings" panose="05000000000000000000" charset="0"/>
              <a:buChar char="Ø"/>
            </a:pPr>
            <a:r>
              <a:rPr sz="1600" b="1"/>
              <a:t>By combining ChaCha20 encryption, advanced image processing, and forensic-resistant techniques, it ensures that data remains both hidden and protected.</a:t>
            </a:r>
            <a:endParaRPr sz="1600" b="1"/>
          </a:p>
          <a:p>
            <a:pPr marL="285750" indent="-285750">
              <a:lnSpc>
                <a:spcPct val="160000"/>
              </a:lnSpc>
              <a:buFont typeface="Wingdings" panose="05000000000000000000" charset="0"/>
              <a:buChar char="Ø"/>
            </a:pPr>
            <a:endParaRPr sz="1600" b="1"/>
          </a:p>
          <a:p>
            <a:pPr marL="285750" indent="-285750">
              <a:lnSpc>
                <a:spcPct val="160000"/>
              </a:lnSpc>
              <a:buFont typeface="Wingdings" panose="05000000000000000000" charset="0"/>
              <a:buChar char="Ø"/>
            </a:pPr>
            <a:r>
              <a:rPr lang="en-US" altLang="en-GB" sz="1600" b="1"/>
              <a:t>As technology evolves, so do the challenges of data security. </a:t>
            </a:r>
            <a:r>
              <a:rPr lang="en-IN" altLang="en-US" sz="1600" b="1"/>
              <a:t>Our project</a:t>
            </a:r>
            <a:r>
              <a:rPr lang="en-US" altLang="en-GB" sz="1600" b="1"/>
              <a:t> is a step forward in staying ahead of threats, offering a robust and accessible way to safeguard information in an increasingly digital world.</a:t>
            </a:r>
            <a:endParaRPr lang="en-US" altLang="en-GB" sz="1600"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GitHub Link</a:t>
            </a:r>
            <a:endParaRPr lang="en-IN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GB" b="1" dirty="0"/>
              <a:t>https://github.com/Geerthivash/Shadow-C20</a:t>
            </a:r>
            <a:endParaRPr lang="en-US" altLang="en-GB" b="1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895*416"/>
  <p:tag name="TABLE_ENDDRAG_RECT" val="36*97*895*416"/>
</p:tagLst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0268AC5E70984D8FE60B7154176407" ma:contentTypeVersion="15" ma:contentTypeDescription="Create a new document." ma:contentTypeScope="" ma:versionID="104e359103f0f57b1cf9676756e5b944">
  <xsd:schema xmlns:xsd="http://www.w3.org/2001/XMLSchema" xmlns:xs="http://www.w3.org/2001/XMLSchema" xmlns:p="http://schemas.microsoft.com/office/2006/metadata/properties" xmlns:ns3="b30265f8-c5e2-4918-b4a1-b977299ca3e2" xmlns:ns4="fadb41d3-f9cb-40fb-903c-8cacaba95bb5" targetNamespace="http://schemas.microsoft.com/office/2006/metadata/properties" ma:root="true" ma:fieldsID="5615b8f8aa772998bad551f24a33de0e" ns3:_="" ns4:_="">
    <xsd:import namespace="b30265f8-c5e2-4918-b4a1-b977299ca3e2"/>
    <xsd:import namespace="fadb41d3-f9cb-40fb-903c-8cacaba95bb5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0265f8-c5e2-4918-b4a1-b977299ca3e2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db41d3-f9cb-40fb-903c-8cacaba95bb5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30265f8-c5e2-4918-b4a1-b977299ca3e2" xsi:nil="true"/>
  </documentManagement>
</p:properties>
</file>

<file path=customXml/itemProps2.xml><?xml version="1.0" encoding="utf-8"?>
<ds:datastoreItem xmlns:ds="http://schemas.openxmlformats.org/officeDocument/2006/customXml" ds:itemID="{9DD71778-17EE-4151-88AE-C8F4E8043BD9}">
  <ds:schemaRefs/>
</ds:datastoreItem>
</file>

<file path=customXml/itemProps3.xml><?xml version="1.0" encoding="utf-8"?>
<ds:datastoreItem xmlns:ds="http://schemas.openxmlformats.org/officeDocument/2006/customXml" ds:itemID="{927BD4C1-B6B1-4715-ABF9-E660A51A4EA0}">
  <ds:schemaRefs/>
</ds:datastoreItem>
</file>

<file path=customXml/itemProps4.xml><?xml version="1.0" encoding="utf-8"?>
<ds:datastoreItem xmlns:ds="http://schemas.openxmlformats.org/officeDocument/2006/customXml" ds:itemID="{8D289AE2-D2AE-49D1-AFAC-3A79F6794255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0</TotalTime>
  <Words>2430</Words>
  <Application>WPS Presentation</Application>
  <PresentationFormat>Custom</PresentationFormat>
  <Paragraphs>123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6" baseType="lpstr">
      <vt:lpstr>Arial</vt:lpstr>
      <vt:lpstr>SimSun</vt:lpstr>
      <vt:lpstr>Wingdings</vt:lpstr>
      <vt:lpstr>Wingdings 2</vt:lpstr>
      <vt:lpstr>Wingdings</vt:lpstr>
      <vt:lpstr>Arial</vt:lpstr>
      <vt:lpstr>Calibri Light</vt:lpstr>
      <vt:lpstr>Microsoft YaHei</vt:lpstr>
      <vt:lpstr>Arial Unicode MS</vt:lpstr>
      <vt:lpstr>Franklin Gothic Demi</vt:lpstr>
      <vt:lpstr>Segoe Print</vt:lpstr>
      <vt:lpstr>Franklin Gothic Book</vt:lpstr>
      <vt:lpstr>Calibri</vt:lpstr>
      <vt:lpstr>华文中宋</vt:lpstr>
      <vt:lpstr>DividendVTI</vt:lpstr>
      <vt:lpstr>secure data hiding in images using steganography</vt:lpstr>
      <vt:lpstr>OUTLINE</vt:lpstr>
      <vt:lpstr>Problem Statement</vt:lpstr>
      <vt:lpstr>Technology  used</vt:lpstr>
      <vt:lpstr>Wow factors</vt:lpstr>
      <vt:lpstr>End users</vt:lpstr>
      <vt:lpstr>Results</vt:lpstr>
      <vt:lpstr>Conclusion</vt:lpstr>
      <vt:lpstr>GitHub Link</vt:lpstr>
      <vt:lpstr>PowerPoint 演示文稿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Geerthivash .J.D</cp:lastModifiedBy>
  <cp:revision>29</cp:revision>
  <dcterms:created xsi:type="dcterms:W3CDTF">2021-05-26T16:50:00Z</dcterms:created>
  <dcterms:modified xsi:type="dcterms:W3CDTF">2025-02-20T14:55:17Z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0x0101007F0268AC5E70984D8FE60B7154176407</vt:lpwstr>
  </property>
  <property fmtid="{D5CDD505-2E9C-101B-9397-08002B2CF9AE}" pid="3" name="ICV">
    <vt:lpwstr>6020366C157F489A9DC9895EE18EF118_12</vt:lpwstr>
  </property>
  <property fmtid="{D5CDD505-2E9C-101B-9397-08002B2CF9AE}" pid="4" name="KSOProductBuildVer">
    <vt:lpwstr>2057-12.2.0.19821</vt:lpwstr>
  </property>
</Properties>
</file>